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3DDC7D-993F-43AC-A8AB-315661F09E75}" v="416" dt="2025-01-21T17:53:23.3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E8A1-6DA8-4496-BCE8-03ED561CC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760"/>
            <a:ext cx="10515600" cy="289020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24CCC-3D44-4BB5-AA35-A21607EF6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06150"/>
            <a:ext cx="10515600" cy="248348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F80F6-1855-44E9-BA95-5E00A06E7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D7FFD-570A-4968-B943-AF87BB67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E6A8-0665-4714-B241-6AFBA8C6F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787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2A8A8-ECDA-4018-ABB4-CC22892B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0AE7C-51AF-4F0E-B5A3-8C7E1026C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28C09-A717-49AB-B60E-433BC469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1A47A-6E5A-4754-8B43-9CE55616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A1EB-7AC7-4F86-90C0-AA980D88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610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5957-C46F-4F17-BC8C-6507E676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760"/>
            <a:ext cx="10515600" cy="382786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9661B-6633-4C8B-8B9C-E514DF851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443817"/>
            <a:ext cx="10515600" cy="16458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274BF-C1CD-4709-B0A0-E9407DBE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ADB94-0A5B-4B56-B0B1-1FF5580A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A668A-35AE-4CDF-AC4C-2BEEA9EE8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72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F1FD-0E96-4963-9F09-92861572B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9E5F0-B650-4AFF-B90E-23B378684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40876"/>
            <a:ext cx="5181600" cy="42360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1747B-302D-476E-8F4F-E4B114C6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40876"/>
            <a:ext cx="5181600" cy="42360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0577D-22F7-4958-BB3D-6C9265EA1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C5B46-A8FB-4683-9618-3F6E0738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887BD-93E9-4181-9D7F-940C3E17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1930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63D79-FA27-4567-9032-AF722733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7C1BF-703F-4992-BB0C-EB1E579C7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51823"/>
            <a:ext cx="5157787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2FCE1-6DC0-43B5-8016-89FD4AF5A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54741"/>
            <a:ext cx="5157787" cy="32349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FED7A-67D0-43CC-889A-25F884964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51823"/>
            <a:ext cx="5183188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31C176-48F2-44EC-B3A2-A144403D5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54741"/>
            <a:ext cx="5183188" cy="3234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9187B8-AC48-4FE7-8658-8A31E3731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CAB465-E22E-45DC-89C9-406121BC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9D1CF-F964-4405-8677-5F9E2A02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904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A3453-DD0F-41C0-8F4A-5DC343F5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E6313-506F-4456-B3D9-D9655538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26068-7707-41EC-93EF-A24CAF8F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C8A3C-8C01-4039-B47B-57D84975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1891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892633-8C77-419D-B24D-2B3D44DB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149D59-0A88-4A14-A740-4CCD9B52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3DEF9-802F-444E-92D2-397862EE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4371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3C20-3881-4F15-94F7-9D7B9F9E3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F40F-6C2A-48EC-8F16-DA179A1DA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638" y="457201"/>
            <a:ext cx="5800749" cy="54038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36B7E-D33D-48C7-97AC-5C0D9874F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4343400" cy="2211387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49BC5-FF58-463A-B4FA-F0F912F1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072D7-4A2A-407F-A084-6AE8DD00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4C41C-C368-475C-BDC1-DC5B29C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930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67B0-865B-44ED-9DFE-36C73B0C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C5CF7-138A-437C-9E0A-FF4179970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61462" y="457201"/>
            <a:ext cx="5793925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17822-7770-4117-96A2-8D2FF0A01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64424"/>
            <a:ext cx="4343400" cy="2204564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95030-39C7-4814-A766-1A3E094E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F02CD-DC87-47B6-96C4-F6470B1D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FF531-02C2-4C1D-A692-70403780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653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26EC-DC54-4882-9D58-F201EA25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04E7C-4CBA-49AF-B24C-1A1FF51C2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3C727-C0C7-4BBA-9CF5-6C1FAC76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03986-C5B4-4956-AC6F-4F36186B8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5F941-E847-4C51-97D6-21066B26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5140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338D2-D9EE-4B67-97C1-08ABD57453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53848" y="365125"/>
            <a:ext cx="3999952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B1422-6C1E-4422-80E8-34B0092FB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26546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8B53C-3084-4BC0-A80E-DB41C04C6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6BFDE-DC70-4A6E-90B8-337FC472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3578F-39AE-4F6F-9614-32EF672E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774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818BD-D734-48A1-8CC0-609D11E5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D215A-D2A1-4903-A905-F8B06EF41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0875"/>
            <a:ext cx="10515600" cy="423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2B88A-7A1D-4AA1-8536-28DC13DBA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766A6-3C10-4AB8-86A1-BB1F0CDA7EFE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FE925-0C4B-4BAE-9799-3A9D46D92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DAD54-E5C5-4D48-8592-BB22F0A85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74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5400" kern="1200" smtClean="0"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0" scaled="1"/>
          </a:gradFill>
          <a:latin typeface="Aharoni" panose="02010803020104030203" pitchFamily="2" charset="-79"/>
          <a:ea typeface="+mn-ea"/>
          <a:cs typeface="Angsana New" panose="02020603050405020304" pitchFamily="18" charset="-34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7" name="Rectangle 216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Herb Polski, Litwy i Rusi z powstania styczniowego - Materiały dodatkowe –  galeria wiedzy Wydawnictwa Naukowego PWN">
            <a:extLst>
              <a:ext uri="{FF2B5EF4-FFF2-40B4-BE49-F238E27FC236}">
                <a16:creationId xmlns:a16="http://schemas.microsoft.com/office/drawing/2014/main" id="{4DE8A2F4-A674-D762-80F5-307C5966BAD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  <a:alphaModFix amt="30000"/>
          </a:blip>
          <a:srcRect l="4925" r="6947" b="2"/>
          <a:stretch/>
        </p:blipFill>
        <p:spPr>
          <a:xfrm>
            <a:off x="7411724" y="806470"/>
            <a:ext cx="4780081" cy="5664712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1104" y="-804849"/>
            <a:ext cx="8940567" cy="36657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6000" dirty="0" err="1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  <a:t>Powstanie</a:t>
            </a:r>
            <a:r>
              <a:rPr lang="en-US" sz="6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  <a:t> </a:t>
            </a:r>
            <a:r>
              <a:rPr lang="en-US" sz="6000" dirty="0" err="1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  <a:t>Styczniowe</a:t>
            </a:r>
            <a:br>
              <a:rPr lang="en-US" sz="6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</a:br>
            <a:r>
              <a:rPr lang="en-US" sz="6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  <a:t>(1863-1864)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-1104" y="4155819"/>
            <a:ext cx="8620307" cy="23191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Powstanie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Styczniowe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to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jedno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z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największych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zrywów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narodowowyzwoleńczych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w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historii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Polski,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skierowane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przeciwko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Imperium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Rosyjskiemu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869131-809F-4714-9B05-385CAF009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214C7D2-6814-C857-A13C-7DB0A4FCF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6796" y="318690"/>
            <a:ext cx="4471392" cy="1901675"/>
          </a:xfrm>
        </p:spPr>
        <p:txBody>
          <a:bodyPr anchor="b">
            <a:normAutofit/>
          </a:bodyPr>
          <a:lstStyle/>
          <a:p>
            <a:r>
              <a:rPr lang="pl-PL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Segoe UI Historic"/>
                <a:ea typeface="Segoe UI Historic"/>
                <a:cs typeface="Segoe UI Historic"/>
              </a:rPr>
              <a:t>Przyczyny</a:t>
            </a:r>
            <a:br>
              <a:rPr lang="pl-PL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Segoe UI Historic"/>
                <a:ea typeface="Segoe UI Historic"/>
                <a:cs typeface="Segoe UI Historic"/>
              </a:rPr>
            </a:br>
            <a:r>
              <a:rPr lang="pl-PL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Segoe UI Historic"/>
                <a:ea typeface="Segoe UI Historic"/>
                <a:cs typeface="Segoe UI Historic"/>
              </a:rPr>
              <a:t>Powstania</a:t>
            </a:r>
            <a:endParaRPr lang="pl-PL" dirty="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D9FC72-BC10-625B-FB80-44AE3C3BA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6407" y="2537368"/>
            <a:ext cx="6044488" cy="269694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Polityczne: </a:t>
            </a:r>
            <a:endParaRPr lang="pl-PL">
              <a:solidFill>
                <a:schemeClr val="bg1">
                  <a:lumMod val="49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Represje po powstaniu listopadowym. </a:t>
            </a: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Brak autonomii Królestwa Polskiego. </a:t>
            </a: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Społeczne: </a:t>
            </a: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Niezadowolenie chłopów z polityki władz carskich.</a:t>
            </a: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Wzrost patriotycznych nastrojów. </a:t>
            </a: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Bezpośredni powód: Branka (przymusowy pobór do wojska rosyjskiego).</a:t>
            </a:r>
            <a:br>
              <a:rPr lang="pl-PL" dirty="0">
                <a:latin typeface="Segoe UI Historic"/>
                <a:ea typeface="Segoe UI Historic"/>
                <a:cs typeface="Segoe UI Historic"/>
              </a:rPr>
            </a:br>
            <a:endParaRPr lang="pl-PL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</p:txBody>
      </p:sp>
      <p:pic>
        <p:nvPicPr>
          <p:cNvPr id="4" name="Obraz 3" descr="Zabór rosyjski – Wikipedia, wolna encyklopedia">
            <a:extLst>
              <a:ext uri="{FF2B5EF4-FFF2-40B4-BE49-F238E27FC236}">
                <a16:creationId xmlns:a16="http://schemas.microsoft.com/office/drawing/2014/main" id="{8311FA31-4A87-BA09-F341-A50898658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59" y="641126"/>
            <a:ext cx="5555999" cy="556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128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8F9D89-54B8-41F8-8839-49992D645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9377C94-DB76-A606-5E5D-47BD90CA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04" y="-540026"/>
            <a:ext cx="5257800" cy="2275480"/>
          </a:xfrm>
        </p:spPr>
        <p:txBody>
          <a:bodyPr>
            <a:normAutofit/>
          </a:bodyPr>
          <a:lstStyle/>
          <a:p>
            <a:r>
              <a:rPr lang="pl-PL" sz="5000">
                <a:latin typeface="Segoe UI Historic"/>
                <a:ea typeface="Segoe UI Historic"/>
                <a:cs typeface="Segoe UI Historic"/>
              </a:rPr>
              <a:t>Przebieg Powstania (Etapy)</a:t>
            </a:r>
            <a:endParaRPr lang="pl-PL" sz="50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45DFB2F-4AE1-CEE3-8B45-EC028FB61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05" y="2005622"/>
            <a:ext cx="5257799" cy="285240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1. Wybuch powstania (styczeń 1863): </a:t>
            </a:r>
            <a:endParaRPr lang="pl-PL">
              <a:solidFill>
                <a:schemeClr val="bg1">
                  <a:lumMod val="49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Powstanie rozpoczęło się manifestem Komitetu Centralnego Narodowego. </a:t>
            </a:r>
            <a:endParaRPr lang="pl-PL">
              <a:solidFill>
                <a:schemeClr val="bg1">
                  <a:lumMod val="49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pl-PL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2. Rozprzestrzenienie walk:</a:t>
            </a:r>
            <a:endParaRPr lang="pl-PL">
              <a:solidFill>
                <a:schemeClr val="bg1">
                  <a:lumMod val="49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 Walki partyzanckie w całym Królestwie Polskim i na Litwie. </a:t>
            </a:r>
            <a:endParaRPr lang="pl-PL">
              <a:solidFill>
                <a:schemeClr val="bg1">
                  <a:lumMod val="49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pl-PL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3. Osłabienie powstania (1864): </a:t>
            </a:r>
            <a:endParaRPr lang="pl-PL">
              <a:solidFill>
                <a:schemeClr val="bg1">
                  <a:lumMod val="49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Aresztowania i egzekucje przywódców. </a:t>
            </a:r>
            <a:br>
              <a:rPr lang="pl-PL" dirty="0">
                <a:latin typeface="Segoe UI Historic"/>
                <a:ea typeface="Segoe UI Historic"/>
                <a:cs typeface="Segoe UI Historic"/>
              </a:rPr>
            </a:br>
            <a:endParaRPr lang="pl-PL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</p:txBody>
      </p:sp>
      <p:pic>
        <p:nvPicPr>
          <p:cNvPr id="4" name="Obraz 3" descr="Plik:Bitwy powstanie 1863.png – Wikipedia, wolna encyklopedia">
            <a:extLst>
              <a:ext uri="{FF2B5EF4-FFF2-40B4-BE49-F238E27FC236}">
                <a16:creationId xmlns:a16="http://schemas.microsoft.com/office/drawing/2014/main" id="{8DA28B13-5611-214D-7A05-7CEA8A2EF7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8" r="8006"/>
          <a:stretch/>
        </p:blipFill>
        <p:spPr>
          <a:xfrm>
            <a:off x="6210106" y="309513"/>
            <a:ext cx="5422835" cy="623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591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68F9D89-54B8-41F8-8839-49992D645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87D557D-3E95-3B3F-C1B4-17802FD38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04" y="-441443"/>
            <a:ext cx="5257800" cy="2364636"/>
          </a:xfrm>
        </p:spPr>
        <p:txBody>
          <a:bodyPr>
            <a:normAutofit/>
          </a:bodyPr>
          <a:lstStyle/>
          <a:p>
            <a:r>
              <a:rPr lang="pl-PL">
                <a:latin typeface="Segoe UI Historic"/>
                <a:ea typeface="Segoe UI Historic"/>
                <a:cs typeface="Segoe UI Historic"/>
              </a:rPr>
              <a:t>Dowódcy Powstania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A14D3C-938C-7F2E-58C6-FD48427C4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05" y="2171275"/>
            <a:ext cx="6472581" cy="301805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Ludwik Mierosławski – </a:t>
            </a:r>
            <a:endParaRPr lang="pl-PL" sz="2400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pierwszy dyktator powstania. </a:t>
            </a:r>
            <a:endParaRPr lang="pl-PL" sz="2400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endParaRPr lang="pl-PL" sz="2400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  <a:p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Marian Langiewicz – </a:t>
            </a:r>
            <a:endParaRPr lang="pl-PL" sz="2400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kolejny dyktator, krótko dowodził.</a:t>
            </a:r>
            <a:endParaRPr lang="pl-PL" sz="2400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endParaRPr lang="pl-PL" sz="2400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  <a:p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Romuald Traugutt – </a:t>
            </a:r>
            <a:endParaRPr lang="pl-PL" sz="2400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ostatni dyktator, symbol niezłomności.</a:t>
            </a:r>
            <a:endParaRPr lang="pl-PL" sz="2400">
              <a:solidFill>
                <a:schemeClr val="bg1">
                  <a:lumMod val="49000"/>
                </a:schemeClr>
              </a:solidFill>
            </a:endParaRPr>
          </a:p>
        </p:txBody>
      </p:sp>
      <p:pic>
        <p:nvPicPr>
          <p:cNvPr id="6" name="Obraz 5" descr="Traugutt Romuald, Encyklopedia PWN: źródło wiarygodnej i rzetelnej wiedzy">
            <a:extLst>
              <a:ext uri="{FF2B5EF4-FFF2-40B4-BE49-F238E27FC236}">
                <a16:creationId xmlns:a16="http://schemas.microsoft.com/office/drawing/2014/main" id="{1EF6FE61-95F4-A38E-7B39-59592B7ECF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025" r="-3" b="37522"/>
          <a:stretch/>
        </p:blipFill>
        <p:spPr>
          <a:xfrm>
            <a:off x="6662889" y="596644"/>
            <a:ext cx="4925879" cy="3148041"/>
          </a:xfrm>
          <a:prstGeom prst="rect">
            <a:avLst/>
          </a:prstGeom>
        </p:spPr>
      </p:pic>
      <p:pic>
        <p:nvPicPr>
          <p:cNvPr id="5" name="Obraz 4" descr="Langiewicz Marian (1827-1887) • Odkryj Wielkopolskę • sprawdź ciekawe  miejsca w Twojej okolicy">
            <a:extLst>
              <a:ext uri="{FF2B5EF4-FFF2-40B4-BE49-F238E27FC236}">
                <a16:creationId xmlns:a16="http://schemas.microsoft.com/office/drawing/2014/main" id="{A7B4F4A1-11F4-A5E8-4521-45476F66D7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4" b="17751"/>
          <a:stretch/>
        </p:blipFill>
        <p:spPr>
          <a:xfrm>
            <a:off x="6662889" y="3812946"/>
            <a:ext cx="2425870" cy="2448071"/>
          </a:xfrm>
          <a:prstGeom prst="rect">
            <a:avLst/>
          </a:prstGeom>
        </p:spPr>
      </p:pic>
      <p:pic>
        <p:nvPicPr>
          <p:cNvPr id="4" name="Obraz 3" descr="Obraz zawierający Ludzka broda, portret, Ludzka twarz, szkic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52DDE31-9BF2-412C-5F5B-B30987FC0D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9" r="-3" b="-3"/>
          <a:stretch/>
        </p:blipFill>
        <p:spPr>
          <a:xfrm>
            <a:off x="9162896" y="3812946"/>
            <a:ext cx="2425871" cy="24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806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368F9D89-54B8-41F8-8839-49992D645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95739D4-85AC-8AD1-1AFF-BD9CD23B9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722" y="1104"/>
            <a:ext cx="5257800" cy="2275480"/>
          </a:xfrm>
        </p:spPr>
        <p:txBody>
          <a:bodyPr>
            <a:normAutofit/>
          </a:bodyPr>
          <a:lstStyle/>
          <a:p>
            <a:r>
              <a:rPr lang="pl-PL">
                <a:latin typeface="Segoe UI Historic"/>
                <a:ea typeface="Segoe UI Historic"/>
                <a:cs typeface="Segoe UI Historic"/>
              </a:rPr>
              <a:t>Charakterystyka Walk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60D8DF-FD85-B33D-D003-D51BE70D0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721" y="2270666"/>
            <a:ext cx="5257799" cy="285240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Partyzancki charakter działań: </a:t>
            </a:r>
            <a:endParaRPr lang="pl-PL" sz="2400">
              <a:solidFill>
                <a:schemeClr val="bg1">
                  <a:lumMod val="49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Walki małych oddziałów w lasach i wsiach. </a:t>
            </a:r>
            <a:endParaRPr lang="pl-PL" sz="2400">
              <a:solidFill>
                <a:schemeClr val="bg1">
                  <a:lumMod val="49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pl-PL" sz="2400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Technologia: </a:t>
            </a:r>
          </a:p>
          <a:p>
            <a:pPr>
              <a:lnSpc>
                <a:spcPct val="100000"/>
              </a:lnSpc>
            </a:pPr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Przewaga militarna Rosjan. </a:t>
            </a:r>
          </a:p>
          <a:p>
            <a:pPr>
              <a:lnSpc>
                <a:spcPct val="100000"/>
              </a:lnSpc>
            </a:pPr>
            <a:endParaRPr lang="pl-PL" sz="2400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Symbole oporu: </a:t>
            </a:r>
          </a:p>
          <a:p>
            <a:pPr>
              <a:lnSpc>
                <a:spcPct val="100000"/>
              </a:lnSpc>
            </a:pPr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Chorągwie, orły i hasła narodowe. </a:t>
            </a:r>
            <a:br>
              <a:rPr lang="pl-PL" sz="2400" dirty="0">
                <a:latin typeface="Segoe UI Historic"/>
                <a:ea typeface="Segoe UI Historic"/>
                <a:cs typeface="Segoe UI Historic"/>
              </a:rPr>
            </a:br>
            <a:endParaRPr lang="pl-PL" sz="1300">
              <a:latin typeface="Segoe UI Historic"/>
              <a:ea typeface="Segoe UI Historic"/>
              <a:cs typeface="Segoe UI Historic"/>
            </a:endParaRPr>
          </a:p>
        </p:txBody>
      </p:sp>
      <p:pic>
        <p:nvPicPr>
          <p:cNvPr id="4" name="Obraz 3" descr="Powstanie styczniowe. Kto był kim w zrywie z 1863 roku - Historia">
            <a:extLst>
              <a:ext uri="{FF2B5EF4-FFF2-40B4-BE49-F238E27FC236}">
                <a16:creationId xmlns:a16="http://schemas.microsoft.com/office/drawing/2014/main" id="{F0E2E82A-2B48-5349-E77D-6CE3EBFC19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432" r="26391" b="1"/>
          <a:stretch/>
        </p:blipFill>
        <p:spPr>
          <a:xfrm>
            <a:off x="6662889" y="596644"/>
            <a:ext cx="4925879" cy="566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9219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63AA5A-E6E1-46DA-AB40-C5823339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E283137-3EDA-49DC-6C8C-43DC3E1CF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1" y="187069"/>
            <a:ext cx="10515600" cy="205336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4600">
                <a:latin typeface="Segoe UI Historic"/>
                <a:ea typeface="Segoe UI Historic"/>
                <a:cs typeface="Segoe UI Historic"/>
              </a:rPr>
              <a:t>Reakcja Zaborców i Społeczności Międzynarodowej </a:t>
            </a:r>
            <a:br>
              <a:rPr lang="pl-PL" sz="4600">
                <a:latin typeface="Segoe UI Historic"/>
                <a:ea typeface="Segoe UI Historic"/>
                <a:cs typeface="Segoe UI Historic"/>
              </a:rPr>
            </a:br>
            <a:endParaRPr lang="pl-PL" sz="4600">
              <a:latin typeface="Segoe UI Historic"/>
              <a:ea typeface="Segoe UI Historic"/>
              <a:cs typeface="Segoe UI Historic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D1F6B29-10A9-9554-FCBE-157E2DD0C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48" y="2425588"/>
            <a:ext cx="4645696" cy="321733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Imperium Rosyjskie: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Brutalne represje wobec uczestników.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Konfiskata majątków, zsyłki na Syberię.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endParaRPr lang="pl-PL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Europa: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Sympatia dla Polaków, ale brak realnej pomocy.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Anglia, Francja i Austria jedynie dyplomatycznie wyrażały niezadowolenie wobec Rosji.</a:t>
            </a:r>
            <a:endParaRPr lang="pl-PL">
              <a:solidFill>
                <a:schemeClr val="bg1">
                  <a:lumMod val="49000"/>
                </a:schemeClr>
              </a:solidFill>
            </a:endParaRPr>
          </a:p>
        </p:txBody>
      </p:sp>
      <p:pic>
        <p:nvPicPr>
          <p:cNvPr id="4" name="Obraz 3" descr="Syberia – niechciany dom polskich zesłańców w XIX w. - Zintegrowana  Platforma Edukacyjna">
            <a:extLst>
              <a:ext uri="{FF2B5EF4-FFF2-40B4-BE49-F238E27FC236}">
                <a16:creationId xmlns:a16="http://schemas.microsoft.com/office/drawing/2014/main" id="{3510A77E-7FC3-FFEA-AD01-1AE9EA66B0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121" b="-2"/>
          <a:stretch/>
        </p:blipFill>
        <p:spPr>
          <a:xfrm>
            <a:off x="5157305" y="2436632"/>
            <a:ext cx="6422591" cy="382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24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8">
            <a:extLst>
              <a:ext uri="{FF2B5EF4-FFF2-40B4-BE49-F238E27FC236}">
                <a16:creationId xmlns:a16="http://schemas.microsoft.com/office/drawing/2014/main" id="{FB869131-809F-4714-9B05-385CAF009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0CF6700-54FA-67C9-E9CE-7DAE5727B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739" y="-844113"/>
            <a:ext cx="4988916" cy="2888685"/>
          </a:xfrm>
        </p:spPr>
        <p:txBody>
          <a:bodyPr anchor="b">
            <a:normAutofit/>
          </a:bodyPr>
          <a:lstStyle/>
          <a:p>
            <a:r>
              <a:rPr lang="pl-PL">
                <a:latin typeface="Segoe UI Historic"/>
                <a:ea typeface="Segoe UI Historic"/>
                <a:cs typeface="Segoe UI Historic"/>
              </a:rPr>
              <a:t>Skutki Powstania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E86546-96EB-75F8-897A-D532221EB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926" y="2084586"/>
            <a:ext cx="3748361" cy="269694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Dla Polski: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Zlikwidowanie autonomii Królestwa Polskiego.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Wprowadzenie intensywnej rusyfikacji.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Pogorszenie sytuacji chłopów i szlachty.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endParaRPr lang="pl-PL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Dla Rosji: </a:t>
            </a:r>
            <a:endParaRPr lang="pl-PL" dirty="0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Umocnienie władzy nad ziemiami polskimi.</a:t>
            </a:r>
            <a:endParaRPr lang="pl-PL">
              <a:solidFill>
                <a:schemeClr val="bg1">
                  <a:lumMod val="49000"/>
                </a:schemeClr>
              </a:solidFill>
            </a:endParaRPr>
          </a:p>
        </p:txBody>
      </p:sp>
      <p:pic>
        <p:nvPicPr>
          <p:cNvPr id="4" name="Obraz 3" descr="Plik:Pomnik Bohaterów Powstania Styczniowego w Chruślinie-główny pomnik.jpg  – Wikipedia, wolna encyklopedia">
            <a:extLst>
              <a:ext uri="{FF2B5EF4-FFF2-40B4-BE49-F238E27FC236}">
                <a16:creationId xmlns:a16="http://schemas.microsoft.com/office/drawing/2014/main" id="{AB42BFF2-411B-63CB-28BA-E7E1E2B92E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04" r="16760"/>
          <a:stretch/>
        </p:blipFill>
        <p:spPr>
          <a:xfrm>
            <a:off x="594359" y="596643"/>
            <a:ext cx="5555999" cy="565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7130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8F9D89-54B8-41F8-8839-49992D645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5E8A11E-AD79-FD35-0479-0DF9033C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19" y="-364730"/>
            <a:ext cx="5257800" cy="2275480"/>
          </a:xfrm>
        </p:spPr>
        <p:txBody>
          <a:bodyPr>
            <a:normAutofit/>
          </a:bodyPr>
          <a:lstStyle/>
          <a:p>
            <a:r>
              <a:rPr lang="pl-PL">
                <a:latin typeface="Segoe UI Historic"/>
                <a:ea typeface="Segoe UI Historic"/>
                <a:cs typeface="Segoe UI Historic"/>
              </a:rPr>
              <a:t>Znaczenie Powstania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72F7E7-8E00-17A1-EE9F-F9999E2F9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0" y="2238038"/>
            <a:ext cx="5257799" cy="285240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Mimo klęski, powstanie umocniło polską tożsamość narodową.</a:t>
            </a:r>
            <a:endParaRPr lang="pl-PL" sz="2400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 Było inspiracją dla kolejnych pokoleń walczących o niepodległość.</a:t>
            </a:r>
            <a:endParaRPr lang="pl-PL" sz="2400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r>
              <a:rPr lang="pl-PL" sz="2400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 Przykład ofiarności i patriotyzmu Polaków.</a:t>
            </a:r>
            <a:endParaRPr lang="pl-PL" sz="2400">
              <a:solidFill>
                <a:schemeClr val="bg1">
                  <a:lumMod val="49000"/>
                </a:schemeClr>
              </a:solidFill>
            </a:endParaRPr>
          </a:p>
        </p:txBody>
      </p:sp>
      <p:pic>
        <p:nvPicPr>
          <p:cNvPr id="5" name="Obraz 4" descr="Obraz zawierający osoba, ubrania, broń, obraz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F555C73F-6D87-4A21-16B5-20B6D2E47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7764" y="769505"/>
            <a:ext cx="6996546" cy="542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03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3366BB0-BF67-4519-BA41-2F0021F5E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C1C5342-52B4-D07C-8F69-6F0ADC732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85799"/>
            <a:ext cx="5257800" cy="2674767"/>
          </a:xfrm>
        </p:spPr>
        <p:txBody>
          <a:bodyPr anchor="b">
            <a:normAutofit/>
          </a:bodyPr>
          <a:lstStyle/>
          <a:p>
            <a:r>
              <a:rPr lang="pl-PL">
                <a:latin typeface="Segoe UI Historic"/>
                <a:ea typeface="Segoe UI Historic"/>
                <a:cs typeface="Segoe UI Historic"/>
              </a:rPr>
              <a:t>Symbolika Powstania </a:t>
            </a:r>
            <a:br>
              <a:rPr lang="pl-PL">
                <a:latin typeface="Segoe UI Historic"/>
                <a:ea typeface="Segoe UI Historic"/>
                <a:cs typeface="Segoe UI Historic"/>
              </a:rPr>
            </a:br>
            <a:endParaRPr lang="pl-PL">
              <a:latin typeface="Segoe UI Historic"/>
              <a:ea typeface="Segoe UI Historic"/>
              <a:cs typeface="Segoe UI Historic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55452E-AE81-11C2-73E8-0A607BC83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2650" y="3128014"/>
            <a:ext cx="5257800" cy="266166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Romuald Traugutt: symbol heroizmu. </a:t>
            </a:r>
            <a:endParaRPr lang="pl-PL" dirty="0">
              <a:solidFill>
                <a:schemeClr val="bg1">
                  <a:lumMod val="49000"/>
                </a:schemeClr>
              </a:solidFill>
            </a:endParaRPr>
          </a:p>
          <a:p>
            <a:endParaRPr lang="pl-PL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  <a:p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Pieśni patriotyczne: "Boże, coś Polskę". </a:t>
            </a:r>
            <a:endParaRPr lang="pl-PL" dirty="0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endParaRPr lang="pl-PL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  <a:p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Znaki oporu: Kotwica, orzeł w koronie. </a:t>
            </a:r>
            <a:b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</a:br>
            <a:endParaRPr lang="pl-PL">
              <a:solidFill>
                <a:schemeClr val="bg1">
                  <a:lumMod val="49000"/>
                </a:schemeClr>
              </a:solidFill>
            </a:endParaRPr>
          </a:p>
        </p:txBody>
      </p:sp>
      <p:pic>
        <p:nvPicPr>
          <p:cNvPr id="5" name="Obraz 4" descr="Obraz zawierający Wodze, uzda, Sprzęt dla koni, koń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6FCCFB14-77E3-90B4-DF10-55CEACBE13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03" r="18019" b="-1"/>
          <a:stretch/>
        </p:blipFill>
        <p:spPr>
          <a:xfrm>
            <a:off x="594068" y="596644"/>
            <a:ext cx="4990587" cy="566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3170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63AA5A-E6E1-46DA-AB40-C5823339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EA4E2FB-FB15-82DE-EB54-769AD1FE5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03" y="296"/>
            <a:ext cx="10515600" cy="2053369"/>
          </a:xfrm>
        </p:spPr>
        <p:txBody>
          <a:bodyPr anchor="b">
            <a:normAutofit/>
          </a:bodyPr>
          <a:lstStyle/>
          <a:p>
            <a:r>
              <a:rPr lang="pl-PL" sz="48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Segoe UI Historic"/>
                <a:ea typeface="Segoe UI Historic"/>
                <a:cs typeface="Segoe UI Historic"/>
              </a:rPr>
              <a:t>Podsumowanie i Dziedzictwo Powstania Styczniowego</a:t>
            </a:r>
            <a:endParaRPr lang="pl-PL" sz="4800" dirty="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46D083-62FF-EA24-CC5C-382799BFA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9839" y="2359328"/>
            <a:ext cx="5167447" cy="311038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Podsumowanie: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Powstanie Styczniowe było jednym z najważniejszych zrywów niepodległościowych w polskiej historii.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 Choć zakończyło się klęską, wpłynęło na kształtowanie się polskiej tożsamości narodowej.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endParaRPr lang="pl-PL" dirty="0">
              <a:solidFill>
                <a:schemeClr val="bg1">
                  <a:lumMod val="49000"/>
                </a:schemeClr>
              </a:solidFill>
              <a:latin typeface="Segoe UI Historic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Dziedzictwo: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Powstanie zainspirowało kolejne pokolenia do walki o wolność, m.in. w 1918 roku. </a:t>
            </a:r>
            <a:endParaRPr lang="pl-PL">
              <a:solidFill>
                <a:schemeClr val="bg1">
                  <a:lumMod val="49000"/>
                </a:schemeClr>
              </a:solidFill>
              <a:latin typeface="Avenir Next LT Pro"/>
              <a:ea typeface="Segoe UI Historic"/>
              <a:cs typeface="Segoe UI Historic"/>
            </a:endParaRPr>
          </a:p>
          <a:p>
            <a:pPr>
              <a:lnSpc>
                <a:spcPct val="100000"/>
              </a:lnSpc>
            </a:pPr>
            <a:r>
              <a:rPr lang="pl-PL" dirty="0">
                <a:solidFill>
                  <a:schemeClr val="bg1">
                    <a:lumMod val="49000"/>
                  </a:schemeClr>
                </a:solidFill>
                <a:latin typeface="Segoe UI Historic"/>
                <a:ea typeface="Segoe UI Historic"/>
                <a:cs typeface="Segoe UI Historic"/>
              </a:rPr>
              <a:t>Symbolika i tradycje powstańcze przetrwały w polskiej kulturze i historii.</a:t>
            </a:r>
            <a:endParaRPr lang="pl-PL">
              <a:solidFill>
                <a:schemeClr val="bg1">
                  <a:lumMod val="49000"/>
                </a:schemeClr>
              </a:solidFill>
            </a:endParaRPr>
          </a:p>
        </p:txBody>
      </p:sp>
      <p:pic>
        <p:nvPicPr>
          <p:cNvPr id="4" name="Obraz 3" descr="Malarze – powstańcy styczniowi | Artykuł | Culture.pl">
            <a:extLst>
              <a:ext uri="{FF2B5EF4-FFF2-40B4-BE49-F238E27FC236}">
                <a16:creationId xmlns:a16="http://schemas.microsoft.com/office/drawing/2014/main" id="{EA79236D-1F33-5F1E-00E0-EC841C3E7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05" y="2468687"/>
            <a:ext cx="6908504" cy="348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929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deVTI">
  <a:themeElements>
    <a:clrScheme name="gradient">
      <a:dk1>
        <a:sysClr val="windowText" lastClr="000000"/>
      </a:dk1>
      <a:lt1>
        <a:sysClr val="window" lastClr="FFFFFF"/>
      </a:lt1>
      <a:dk2>
        <a:srgbClr val="203040"/>
      </a:dk2>
      <a:lt2>
        <a:srgbClr val="ECF0F0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DA2A69"/>
      </a:accent6>
      <a:hlink>
        <a:srgbClr val="3E8FF1"/>
      </a:hlink>
      <a:folHlink>
        <a:srgbClr val="939393"/>
      </a:folHlink>
    </a:clrScheme>
    <a:fontScheme name="Custom 49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deVTI" id="{1194088A-B135-4437-9FD8-7466BBC13A13}" vid="{B787DE2F-1995-45D8-A8E2-6B5CC521AC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FadeVTI</vt:lpstr>
      <vt:lpstr>Powstanie Styczniowe (1863-1864)</vt:lpstr>
      <vt:lpstr>Przyczyny Powstania</vt:lpstr>
      <vt:lpstr>Przebieg Powstania (Etapy)</vt:lpstr>
      <vt:lpstr>Dowódcy Powstania</vt:lpstr>
      <vt:lpstr>Charakterystyka Walk</vt:lpstr>
      <vt:lpstr>Reakcja Zaborców i Społeczności Międzynarodowej  </vt:lpstr>
      <vt:lpstr>Skutki Powstania</vt:lpstr>
      <vt:lpstr>Znaczenie Powstania</vt:lpstr>
      <vt:lpstr>Symbolika Powstania  </vt:lpstr>
      <vt:lpstr>Podsumowanie i Dziedzictwo Powstania Styczniowego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264</cp:revision>
  <dcterms:created xsi:type="dcterms:W3CDTF">2025-01-21T16:43:16Z</dcterms:created>
  <dcterms:modified xsi:type="dcterms:W3CDTF">2025-01-21T17:53:36Z</dcterms:modified>
</cp:coreProperties>
</file>